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5"/>
      <p:bold r:id="rId6"/>
      <p:italic r:id="rId7"/>
      <p:boldItalic r:id="rId8"/>
    </p:embeddedFont>
    <p:embeddedFont>
      <p:font typeface="Homemade Apple" panose="020B0604020202020204" charset="0"/>
      <p:regular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99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c5094a285_1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c5094a285_1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3c5094a285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3c5094a285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42680" b="24729"/>
          <a:stretch/>
        </p:blipFill>
        <p:spPr>
          <a:xfrm>
            <a:off x="3100850" y="723230"/>
            <a:ext cx="6038150" cy="137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l="1793" r="4327"/>
          <a:stretch/>
        </p:blipFill>
        <p:spPr>
          <a:xfrm>
            <a:off x="3100850" y="1063878"/>
            <a:ext cx="6038150" cy="403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5">
            <a:alphaModFix amt="63000"/>
          </a:blip>
          <a:srcRect l="24105" r="20391" b="46062"/>
          <a:stretch/>
        </p:blipFill>
        <p:spPr>
          <a:xfrm>
            <a:off x="5532818" y="1223480"/>
            <a:ext cx="1321310" cy="59981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8429765" y="1912675"/>
            <a:ext cx="138000" cy="746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3735710" y="1166062"/>
            <a:ext cx="138000" cy="746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5257259" y="2327976"/>
            <a:ext cx="138000" cy="746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6377666" y="1235064"/>
            <a:ext cx="138000" cy="746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4213139" y="1953971"/>
            <a:ext cx="138000" cy="746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 txBox="1"/>
          <p:nvPr/>
        </p:nvSpPr>
        <p:spPr>
          <a:xfrm>
            <a:off x="4959319" y="2444361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63" name="Google Shape;63;p13"/>
          <p:cNvSpPr/>
          <p:nvPr/>
        </p:nvSpPr>
        <p:spPr>
          <a:xfrm>
            <a:off x="3474997" y="1421718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6472648" y="1352715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4351171" y="2099328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4996425" y="2472634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8168932" y="2140625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3"/>
          <p:cNvSpPr txBox="1"/>
          <p:nvPr/>
        </p:nvSpPr>
        <p:spPr>
          <a:xfrm>
            <a:off x="4314064" y="2071055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4959319" y="2444361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6435542" y="1324442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8131825" y="2112352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3437891" y="1393445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3" name="Google Shape;73;p13"/>
          <p:cNvSpPr/>
          <p:nvPr/>
        </p:nvSpPr>
        <p:spPr>
          <a:xfrm>
            <a:off x="8567797" y="792756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3"/>
          <p:cNvSpPr txBox="1"/>
          <p:nvPr/>
        </p:nvSpPr>
        <p:spPr>
          <a:xfrm>
            <a:off x="8530690" y="764483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 rotWithShape="1">
          <a:blip r:embed="rId6">
            <a:alphaModFix/>
          </a:blip>
          <a:srcRect l="7166" t="57072" r="8615"/>
          <a:stretch/>
        </p:blipFill>
        <p:spPr>
          <a:xfrm>
            <a:off x="7439770" y="1661295"/>
            <a:ext cx="459742" cy="251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 rotWithShape="1">
          <a:blip r:embed="rId6">
            <a:alphaModFix/>
          </a:blip>
          <a:srcRect l="7166" t="57072" r="8615"/>
          <a:stretch/>
        </p:blipFill>
        <p:spPr>
          <a:xfrm>
            <a:off x="7439770" y="1912675"/>
            <a:ext cx="459742" cy="251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 rotWithShape="1">
          <a:blip r:embed="rId6">
            <a:alphaModFix/>
          </a:blip>
          <a:srcRect l="20814" t="57956" r="30948"/>
          <a:stretch/>
        </p:blipFill>
        <p:spPr>
          <a:xfrm>
            <a:off x="8828631" y="2579344"/>
            <a:ext cx="260834" cy="2438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3"/>
          <p:cNvSpPr/>
          <p:nvPr/>
        </p:nvSpPr>
        <p:spPr>
          <a:xfrm>
            <a:off x="7236636" y="1754294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3"/>
          <p:cNvSpPr txBox="1"/>
          <p:nvPr/>
        </p:nvSpPr>
        <p:spPr>
          <a:xfrm>
            <a:off x="7199529" y="1726022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6">
            <a:alphaModFix/>
          </a:blip>
          <a:srcRect l="7166" t="57072" r="8615"/>
          <a:stretch/>
        </p:blipFill>
        <p:spPr>
          <a:xfrm>
            <a:off x="4842535" y="1596569"/>
            <a:ext cx="459742" cy="251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 rotWithShape="1">
          <a:blip r:embed="rId6">
            <a:alphaModFix/>
          </a:blip>
          <a:srcRect l="7166" t="57072" r="8615"/>
          <a:stretch/>
        </p:blipFill>
        <p:spPr>
          <a:xfrm>
            <a:off x="4842535" y="1847948"/>
            <a:ext cx="459742" cy="251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5977166" y="991866"/>
            <a:ext cx="224443" cy="10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5977166" y="1099329"/>
            <a:ext cx="224443" cy="10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5977166" y="1206792"/>
            <a:ext cx="224443" cy="10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5977166" y="1314254"/>
            <a:ext cx="224443" cy="10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5752734" y="938135"/>
            <a:ext cx="224443" cy="10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5752734" y="1045597"/>
            <a:ext cx="224443" cy="10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5752734" y="1153060"/>
            <a:ext cx="224443" cy="10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5752734" y="1260523"/>
            <a:ext cx="224443" cy="10746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/>
          <p:nvPr/>
        </p:nvSpPr>
        <p:spPr>
          <a:xfrm>
            <a:off x="5958969" y="789549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5921862" y="776940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6">
            <a:alphaModFix/>
          </a:blip>
          <a:srcRect l="20814" t="57956" r="30948"/>
          <a:stretch/>
        </p:blipFill>
        <p:spPr>
          <a:xfrm>
            <a:off x="8828631" y="2076629"/>
            <a:ext cx="260834" cy="24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6">
            <a:alphaModFix/>
          </a:blip>
          <a:srcRect l="20814" t="57956" r="30948"/>
          <a:stretch/>
        </p:blipFill>
        <p:spPr>
          <a:xfrm>
            <a:off x="8828631" y="2320504"/>
            <a:ext cx="260834" cy="24387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/>
          <p:nvPr/>
        </p:nvSpPr>
        <p:spPr>
          <a:xfrm>
            <a:off x="8819676" y="1700181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8782569" y="1671897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5990675" y="1884025"/>
            <a:ext cx="42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agua</a:t>
            </a:r>
            <a:endParaRPr sz="8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5378577" y="1609000"/>
            <a:ext cx="535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nieve</a:t>
            </a:r>
            <a:endParaRPr sz="9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4667225" y="764600"/>
            <a:ext cx="8295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7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vapor de agua</a:t>
            </a:r>
            <a:endParaRPr sz="7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6095540" y="3180546"/>
            <a:ext cx="377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7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agua</a:t>
            </a:r>
            <a:endParaRPr sz="7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8310227" y="2823209"/>
            <a:ext cx="377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7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agua</a:t>
            </a:r>
            <a:endParaRPr sz="7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4779750" y="864450"/>
            <a:ext cx="615600" cy="1074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>
            <a:off x="5526387" y="1696600"/>
            <a:ext cx="260700" cy="1479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03" name="Google Shape;103;p13"/>
          <p:cNvSpPr/>
          <p:nvPr/>
        </p:nvSpPr>
        <p:spPr>
          <a:xfrm>
            <a:off x="6090575" y="1971525"/>
            <a:ext cx="224400" cy="1479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3"/>
          <p:cNvSpPr/>
          <p:nvPr/>
        </p:nvSpPr>
        <p:spPr>
          <a:xfrm>
            <a:off x="6158848" y="3252845"/>
            <a:ext cx="250500" cy="1479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3"/>
          <p:cNvSpPr/>
          <p:nvPr/>
        </p:nvSpPr>
        <p:spPr>
          <a:xfrm>
            <a:off x="8373560" y="2903708"/>
            <a:ext cx="250500" cy="1479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6" name="Google Shape;106;p13"/>
          <p:cNvCxnSpPr>
            <a:stCxn id="101" idx="2"/>
            <a:endCxn id="102" idx="1"/>
          </p:cNvCxnSpPr>
          <p:nvPr/>
        </p:nvCxnSpPr>
        <p:spPr>
          <a:xfrm>
            <a:off x="5087550" y="971850"/>
            <a:ext cx="438900" cy="798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7" name="Google Shape;107;p13"/>
          <p:cNvCxnSpPr>
            <a:stCxn id="102" idx="3"/>
            <a:endCxn id="103" idx="1"/>
          </p:cNvCxnSpPr>
          <p:nvPr/>
        </p:nvCxnSpPr>
        <p:spPr>
          <a:xfrm>
            <a:off x="5787087" y="1770550"/>
            <a:ext cx="303600" cy="274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8" name="Google Shape;108;p13"/>
          <p:cNvCxnSpPr>
            <a:stCxn id="103" idx="3"/>
            <a:endCxn id="105" idx="1"/>
          </p:cNvCxnSpPr>
          <p:nvPr/>
        </p:nvCxnSpPr>
        <p:spPr>
          <a:xfrm>
            <a:off x="6314975" y="2045475"/>
            <a:ext cx="2058600" cy="9321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9" name="Google Shape;109;p13"/>
          <p:cNvCxnSpPr>
            <a:stCxn id="102" idx="2"/>
            <a:endCxn id="104" idx="0"/>
          </p:cNvCxnSpPr>
          <p:nvPr/>
        </p:nvCxnSpPr>
        <p:spPr>
          <a:xfrm>
            <a:off x="5656737" y="1844500"/>
            <a:ext cx="627300" cy="1408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" name="Google Shape;110;p13"/>
          <p:cNvCxnSpPr>
            <a:stCxn id="103" idx="0"/>
            <a:endCxn id="101" idx="3"/>
          </p:cNvCxnSpPr>
          <p:nvPr/>
        </p:nvCxnSpPr>
        <p:spPr>
          <a:xfrm rot="10800000">
            <a:off x="5395475" y="918225"/>
            <a:ext cx="807300" cy="1053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1" name="Google Shape;111;p13"/>
          <p:cNvSpPr/>
          <p:nvPr/>
        </p:nvSpPr>
        <p:spPr>
          <a:xfrm>
            <a:off x="4387532" y="739548"/>
            <a:ext cx="260700" cy="37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3"/>
          <p:cNvSpPr txBox="1"/>
          <p:nvPr/>
        </p:nvSpPr>
        <p:spPr>
          <a:xfrm>
            <a:off x="4350425" y="711275"/>
            <a:ext cx="3351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96650" y="809775"/>
            <a:ext cx="3004200" cy="4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A:</a:t>
            </a:r>
            <a:r>
              <a:rPr lang="es" sz="1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Al aire va todo el vapor de agua procedente de los mares, de los lagos, de las tierras húmedas; todo lo que produce la respiración y el que se origina en determinadas reacciones químicas frecuentes en la Tierra.</a:t>
            </a:r>
            <a:endParaRPr sz="1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B.</a:t>
            </a:r>
            <a:r>
              <a:rPr lang="es" sz="1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Repartida por el aire el agua evaporada y el agua exhalada por las plantas y por los animales, si se enfría se condensa en nubes y…</a:t>
            </a:r>
            <a:endParaRPr sz="1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C.</a:t>
            </a:r>
            <a:r>
              <a:rPr lang="es" sz="1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… si la condensación es rápida, se producen lluvias que caen sobre el suelo. En las regiones frías y en los inviernos crudos, el vapor de agua atmosférico produce nieves que se acumulan a veces en cantidad fabulosa, que son permanentes en ciertos lugares y que se funden con los primeros calores primaverales en muchos puntos.</a:t>
            </a:r>
            <a:endParaRPr sz="1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D.</a:t>
            </a:r>
            <a:r>
              <a:rPr lang="es" sz="1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Gran parte de la lluvia vuelve a caer en el mar de donde procede, pero aún se calcula que se reparte anualmente por la superficie de las tierras la cantidad de 1200 km cúbicos de agua.</a:t>
            </a:r>
            <a:endParaRPr sz="1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E.</a:t>
            </a:r>
            <a:r>
              <a:rPr lang="es" sz="1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Como la rotación del agua, pasando por los tres estados, es continua, corren siempre los ríos, se alimentan los lagos, y el agua que los continentes envían a los mares se compensa con la que de los ríos se difunde por el aire y se precipita por las lluvias y las nieves.”</a:t>
            </a:r>
            <a:endParaRPr/>
          </a:p>
        </p:txBody>
      </p:sp>
      <p:sp>
        <p:nvSpPr>
          <p:cNvPr id="114" name="Google Shape;114;p13"/>
          <p:cNvSpPr txBox="1"/>
          <p:nvPr/>
        </p:nvSpPr>
        <p:spPr>
          <a:xfrm>
            <a:off x="2793900" y="117150"/>
            <a:ext cx="634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chemeClr val="dk1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¿De dónde proceden las aguas continentales y cómo se distribuyen?</a:t>
            </a:r>
            <a:endParaRPr sz="17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pic>
        <p:nvPicPr>
          <p:cNvPr id="115" name="Google Shape;115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56925" y="117150"/>
            <a:ext cx="704850" cy="70485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116" name="Google Shape;116;p13"/>
          <p:cNvSpPr txBox="1"/>
          <p:nvPr/>
        </p:nvSpPr>
        <p:spPr>
          <a:xfrm>
            <a:off x="179325" y="161775"/>
            <a:ext cx="18756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 b="1">
                <a:latin typeface="Arial Narrow"/>
                <a:ea typeface="Arial Narrow"/>
                <a:cs typeface="Arial Narrow"/>
                <a:sym typeface="Arial Narrow"/>
              </a:rPr>
              <a:t>Sesión 1</a:t>
            </a:r>
            <a:endParaRPr sz="1900" b="1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 b="1">
                <a:latin typeface="Arial Narrow"/>
                <a:ea typeface="Arial Narrow"/>
                <a:cs typeface="Arial Narrow"/>
                <a:sym typeface="Arial Narrow"/>
              </a:rPr>
              <a:t>Aclarando ideas</a:t>
            </a:r>
            <a:endParaRPr sz="19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4"/>
          <p:cNvPicPr preferRelativeResize="0"/>
          <p:nvPr/>
        </p:nvPicPr>
        <p:blipFill rotWithShape="1">
          <a:blip r:embed="rId3">
            <a:alphaModFix/>
          </a:blip>
          <a:srcRect t="42680" b="24729"/>
          <a:stretch/>
        </p:blipFill>
        <p:spPr>
          <a:xfrm>
            <a:off x="723900" y="133500"/>
            <a:ext cx="7493472" cy="1576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 rotWithShape="1">
          <a:blip r:embed="rId4">
            <a:alphaModFix/>
          </a:blip>
          <a:srcRect l="1793" r="4327"/>
          <a:stretch/>
        </p:blipFill>
        <p:spPr>
          <a:xfrm>
            <a:off x="723900" y="523875"/>
            <a:ext cx="7493476" cy="461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4"/>
          <p:cNvPicPr preferRelativeResize="0"/>
          <p:nvPr/>
        </p:nvPicPr>
        <p:blipFill rotWithShape="1">
          <a:blip r:embed="rId5">
            <a:alphaModFix amt="63000"/>
          </a:blip>
          <a:srcRect l="24105" r="20391" b="46062"/>
          <a:stretch/>
        </p:blipFill>
        <p:spPr>
          <a:xfrm>
            <a:off x="3742025" y="706775"/>
            <a:ext cx="1639775" cy="68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4"/>
          <p:cNvSpPr/>
          <p:nvPr/>
        </p:nvSpPr>
        <p:spPr>
          <a:xfrm>
            <a:off x="7337200" y="1496575"/>
            <a:ext cx="171300" cy="855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4"/>
          <p:cNvSpPr/>
          <p:nvPr/>
        </p:nvSpPr>
        <p:spPr>
          <a:xfrm>
            <a:off x="1511775" y="640975"/>
            <a:ext cx="171300" cy="855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4"/>
          <p:cNvSpPr/>
          <p:nvPr/>
        </p:nvSpPr>
        <p:spPr>
          <a:xfrm>
            <a:off x="3400050" y="1972500"/>
            <a:ext cx="171300" cy="855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4"/>
          <p:cNvSpPr/>
          <p:nvPr/>
        </p:nvSpPr>
        <p:spPr>
          <a:xfrm>
            <a:off x="4790500" y="720050"/>
            <a:ext cx="171300" cy="855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4"/>
          <p:cNvSpPr/>
          <p:nvPr/>
        </p:nvSpPr>
        <p:spPr>
          <a:xfrm>
            <a:off x="2104275" y="1543900"/>
            <a:ext cx="171300" cy="855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4"/>
          <p:cNvSpPr txBox="1"/>
          <p:nvPr/>
        </p:nvSpPr>
        <p:spPr>
          <a:xfrm>
            <a:off x="3030300" y="2105875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0" name="Google Shape;130;p14"/>
          <p:cNvSpPr/>
          <p:nvPr/>
        </p:nvSpPr>
        <p:spPr>
          <a:xfrm>
            <a:off x="1188225" y="933950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4"/>
          <p:cNvSpPr/>
          <p:nvPr/>
        </p:nvSpPr>
        <p:spPr>
          <a:xfrm>
            <a:off x="4908375" y="854875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4"/>
          <p:cNvSpPr/>
          <p:nvPr/>
        </p:nvSpPr>
        <p:spPr>
          <a:xfrm>
            <a:off x="2275575" y="1710475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4"/>
          <p:cNvSpPr/>
          <p:nvPr/>
        </p:nvSpPr>
        <p:spPr>
          <a:xfrm>
            <a:off x="3076350" y="2138275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4"/>
          <p:cNvSpPr/>
          <p:nvPr/>
        </p:nvSpPr>
        <p:spPr>
          <a:xfrm>
            <a:off x="7013500" y="1757800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4"/>
          <p:cNvSpPr txBox="1"/>
          <p:nvPr/>
        </p:nvSpPr>
        <p:spPr>
          <a:xfrm>
            <a:off x="2229525" y="1678075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3030300" y="2105875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7" name="Google Shape;137;p14"/>
          <p:cNvSpPr txBox="1"/>
          <p:nvPr/>
        </p:nvSpPr>
        <p:spPr>
          <a:xfrm>
            <a:off x="4862325" y="822475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8" name="Google Shape;138;p14"/>
          <p:cNvSpPr txBox="1"/>
          <p:nvPr/>
        </p:nvSpPr>
        <p:spPr>
          <a:xfrm>
            <a:off x="6967450" y="1725400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9" name="Google Shape;139;p14"/>
          <p:cNvSpPr txBox="1"/>
          <p:nvPr/>
        </p:nvSpPr>
        <p:spPr>
          <a:xfrm>
            <a:off x="1142175" y="901550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A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0" name="Google Shape;140;p14"/>
          <p:cNvSpPr/>
          <p:nvPr/>
        </p:nvSpPr>
        <p:spPr>
          <a:xfrm>
            <a:off x="7508500" y="213175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4"/>
          <p:cNvSpPr txBox="1"/>
          <p:nvPr/>
        </p:nvSpPr>
        <p:spPr>
          <a:xfrm>
            <a:off x="7462450" y="180775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B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42" name="Google Shape;142;p14"/>
          <p:cNvPicPr preferRelativeResize="0"/>
          <p:nvPr/>
        </p:nvPicPr>
        <p:blipFill rotWithShape="1">
          <a:blip r:embed="rId6">
            <a:alphaModFix/>
          </a:blip>
          <a:srcRect l="7166" t="57072" r="8615"/>
          <a:stretch/>
        </p:blipFill>
        <p:spPr>
          <a:xfrm>
            <a:off x="6108594" y="1208500"/>
            <a:ext cx="570550" cy="28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/>
          <p:cNvPicPr preferRelativeResize="0"/>
          <p:nvPr/>
        </p:nvPicPr>
        <p:blipFill rotWithShape="1">
          <a:blip r:embed="rId6">
            <a:alphaModFix/>
          </a:blip>
          <a:srcRect l="7166" t="57072" r="8615"/>
          <a:stretch/>
        </p:blipFill>
        <p:spPr>
          <a:xfrm>
            <a:off x="6108594" y="1496575"/>
            <a:ext cx="570550" cy="28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 rotWithShape="1">
          <a:blip r:embed="rId6">
            <a:alphaModFix/>
          </a:blip>
          <a:srcRect l="20814" t="57956" r="30948"/>
          <a:stretch/>
        </p:blipFill>
        <p:spPr>
          <a:xfrm>
            <a:off x="7832201" y="2260562"/>
            <a:ext cx="323700" cy="27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4"/>
          <p:cNvSpPr/>
          <p:nvPr/>
        </p:nvSpPr>
        <p:spPr>
          <a:xfrm>
            <a:off x="5856500" y="1315075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4"/>
          <p:cNvSpPr txBox="1"/>
          <p:nvPr/>
        </p:nvSpPr>
        <p:spPr>
          <a:xfrm>
            <a:off x="5810450" y="1282675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C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47" name="Google Shape;147;p14"/>
          <p:cNvPicPr preferRelativeResize="0"/>
          <p:nvPr/>
        </p:nvPicPr>
        <p:blipFill rotWithShape="1">
          <a:blip r:embed="rId6">
            <a:alphaModFix/>
          </a:blip>
          <a:srcRect l="7166" t="57072" r="8615"/>
          <a:stretch/>
        </p:blipFill>
        <p:spPr>
          <a:xfrm>
            <a:off x="2885369" y="1134325"/>
            <a:ext cx="570550" cy="28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4"/>
          <p:cNvPicPr preferRelativeResize="0"/>
          <p:nvPr/>
        </p:nvPicPr>
        <p:blipFill rotWithShape="1">
          <a:blip r:embed="rId6">
            <a:alphaModFix/>
          </a:blip>
          <a:srcRect l="7166" t="57072" r="8615"/>
          <a:stretch/>
        </p:blipFill>
        <p:spPr>
          <a:xfrm>
            <a:off x="2885369" y="1422400"/>
            <a:ext cx="570550" cy="28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4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4293471" y="441351"/>
            <a:ext cx="278538" cy="12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4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4293471" y="564500"/>
            <a:ext cx="278538" cy="12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4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4293471" y="687650"/>
            <a:ext cx="278538" cy="12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4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4293471" y="810800"/>
            <a:ext cx="278538" cy="12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4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4014946" y="379776"/>
            <a:ext cx="278538" cy="12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4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4014946" y="502925"/>
            <a:ext cx="278538" cy="12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4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4014946" y="626075"/>
            <a:ext cx="278538" cy="12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4"/>
          <p:cNvPicPr preferRelativeResize="0"/>
          <p:nvPr/>
        </p:nvPicPr>
        <p:blipFill rotWithShape="1">
          <a:blip r:embed="rId7">
            <a:alphaModFix/>
          </a:blip>
          <a:srcRect l="21726" t="65707" r="23089" b="8374"/>
          <a:stretch/>
        </p:blipFill>
        <p:spPr>
          <a:xfrm>
            <a:off x="4014946" y="749225"/>
            <a:ext cx="278538" cy="123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4"/>
          <p:cNvSpPr/>
          <p:nvPr/>
        </p:nvSpPr>
        <p:spPr>
          <a:xfrm>
            <a:off x="4270888" y="209500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4"/>
          <p:cNvSpPr txBox="1"/>
          <p:nvPr/>
        </p:nvSpPr>
        <p:spPr>
          <a:xfrm>
            <a:off x="4224838" y="195050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C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59" name="Google Shape;159;p14"/>
          <p:cNvPicPr preferRelativeResize="0"/>
          <p:nvPr/>
        </p:nvPicPr>
        <p:blipFill rotWithShape="1">
          <a:blip r:embed="rId6">
            <a:alphaModFix/>
          </a:blip>
          <a:srcRect l="20814" t="57956" r="30948"/>
          <a:stretch/>
        </p:blipFill>
        <p:spPr>
          <a:xfrm>
            <a:off x="7832201" y="1684462"/>
            <a:ext cx="323700" cy="27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4"/>
          <p:cNvPicPr preferRelativeResize="0"/>
          <p:nvPr/>
        </p:nvPicPr>
        <p:blipFill rotWithShape="1">
          <a:blip r:embed="rId6">
            <a:alphaModFix/>
          </a:blip>
          <a:srcRect l="20814" t="57956" r="30948"/>
          <a:stretch/>
        </p:blipFill>
        <p:spPr>
          <a:xfrm>
            <a:off x="7832201" y="1963937"/>
            <a:ext cx="323700" cy="27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4"/>
          <p:cNvSpPr/>
          <p:nvPr/>
        </p:nvSpPr>
        <p:spPr>
          <a:xfrm>
            <a:off x="7821088" y="1253063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 txBox="1"/>
          <p:nvPr/>
        </p:nvSpPr>
        <p:spPr>
          <a:xfrm>
            <a:off x="7775038" y="1220650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latin typeface="Arial Narrow"/>
                <a:ea typeface="Arial Narrow"/>
                <a:cs typeface="Arial Narrow"/>
                <a:sym typeface="Arial Narrow"/>
              </a:rPr>
              <a:t>D</a:t>
            </a:r>
            <a:endParaRPr sz="20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3" name="Google Shape;163;p14"/>
          <p:cNvSpPr txBox="1"/>
          <p:nvPr/>
        </p:nvSpPr>
        <p:spPr>
          <a:xfrm>
            <a:off x="4322400" y="1463625"/>
            <a:ext cx="468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agua</a:t>
            </a:r>
            <a:endParaRPr sz="11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4" name="Google Shape;164;p14"/>
          <p:cNvSpPr txBox="1"/>
          <p:nvPr/>
        </p:nvSpPr>
        <p:spPr>
          <a:xfrm>
            <a:off x="3645188" y="1118663"/>
            <a:ext cx="813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nieve</a:t>
            </a:r>
            <a:endParaRPr sz="11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5" name="Google Shape;165;p14"/>
          <p:cNvSpPr txBox="1"/>
          <p:nvPr/>
        </p:nvSpPr>
        <p:spPr>
          <a:xfrm>
            <a:off x="2691454" y="189100"/>
            <a:ext cx="1093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vapor de agua</a:t>
            </a:r>
            <a:endParaRPr sz="11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6" name="Google Shape;166;p14"/>
          <p:cNvSpPr txBox="1"/>
          <p:nvPr/>
        </p:nvSpPr>
        <p:spPr>
          <a:xfrm>
            <a:off x="4440375" y="2949525"/>
            <a:ext cx="468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agua</a:t>
            </a:r>
            <a:endParaRPr sz="11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7" name="Google Shape;167;p14"/>
          <p:cNvSpPr txBox="1"/>
          <p:nvPr/>
        </p:nvSpPr>
        <p:spPr>
          <a:xfrm>
            <a:off x="7188850" y="2540025"/>
            <a:ext cx="468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b="1"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agua</a:t>
            </a:r>
            <a:endParaRPr sz="1100" b="1">
              <a:highlight>
                <a:schemeClr val="lt1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8" name="Google Shape;168;p14"/>
          <p:cNvSpPr/>
          <p:nvPr/>
        </p:nvSpPr>
        <p:spPr>
          <a:xfrm>
            <a:off x="2752713" y="281350"/>
            <a:ext cx="837300" cy="16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4"/>
          <p:cNvSpPr/>
          <p:nvPr/>
        </p:nvSpPr>
        <p:spPr>
          <a:xfrm>
            <a:off x="3697713" y="1210925"/>
            <a:ext cx="366600" cy="16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4388698" y="1555875"/>
            <a:ext cx="310800" cy="16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>
            <a:off x="4518973" y="3041775"/>
            <a:ext cx="310800" cy="16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>
            <a:off x="7267448" y="2632275"/>
            <a:ext cx="310800" cy="16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3" name="Google Shape;173;p14"/>
          <p:cNvCxnSpPr>
            <a:stCxn id="168" idx="2"/>
            <a:endCxn id="169" idx="1"/>
          </p:cNvCxnSpPr>
          <p:nvPr/>
        </p:nvCxnSpPr>
        <p:spPr>
          <a:xfrm>
            <a:off x="3171363" y="450850"/>
            <a:ext cx="526500" cy="844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" name="Google Shape;174;p14"/>
          <p:cNvCxnSpPr>
            <a:stCxn id="169" idx="3"/>
            <a:endCxn id="170" idx="1"/>
          </p:cNvCxnSpPr>
          <p:nvPr/>
        </p:nvCxnSpPr>
        <p:spPr>
          <a:xfrm>
            <a:off x="4064313" y="1295675"/>
            <a:ext cx="324300" cy="345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5" name="Google Shape;175;p14"/>
          <p:cNvCxnSpPr>
            <a:stCxn id="170" idx="3"/>
            <a:endCxn id="172" idx="1"/>
          </p:cNvCxnSpPr>
          <p:nvPr/>
        </p:nvCxnSpPr>
        <p:spPr>
          <a:xfrm>
            <a:off x="4699498" y="1640625"/>
            <a:ext cx="2568000" cy="1076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6" name="Google Shape;176;p14"/>
          <p:cNvCxnSpPr>
            <a:stCxn id="169" idx="2"/>
            <a:endCxn id="171" idx="0"/>
          </p:cNvCxnSpPr>
          <p:nvPr/>
        </p:nvCxnSpPr>
        <p:spPr>
          <a:xfrm>
            <a:off x="3881013" y="1380425"/>
            <a:ext cx="793500" cy="1661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14"/>
          <p:cNvCxnSpPr>
            <a:stCxn id="170" idx="0"/>
            <a:endCxn id="168" idx="3"/>
          </p:cNvCxnSpPr>
          <p:nvPr/>
        </p:nvCxnSpPr>
        <p:spPr>
          <a:xfrm rot="10800000">
            <a:off x="3590098" y="366075"/>
            <a:ext cx="954000" cy="1189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8" name="Google Shape;178;p14"/>
          <p:cNvSpPr/>
          <p:nvPr/>
        </p:nvSpPr>
        <p:spPr>
          <a:xfrm>
            <a:off x="2320700" y="152200"/>
            <a:ext cx="323700" cy="42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4"/>
          <p:cNvSpPr txBox="1"/>
          <p:nvPr/>
        </p:nvSpPr>
        <p:spPr>
          <a:xfrm>
            <a:off x="2274650" y="119800"/>
            <a:ext cx="41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rgbClr val="FF0000"/>
                </a:solidFill>
                <a:latin typeface="Arial Narrow"/>
                <a:ea typeface="Arial Narrow"/>
                <a:cs typeface="Arial Narrow"/>
                <a:sym typeface="Arial Narrow"/>
              </a:rPr>
              <a:t>E</a:t>
            </a:r>
            <a:endParaRPr sz="2000" b="1">
              <a:solidFill>
                <a:srgbClr val="FF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Presentación en pantalla (16:9)</PresentationFormat>
  <Paragraphs>34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Arial Narrow</vt:lpstr>
      <vt:lpstr>Homemade Apple</vt:lpstr>
      <vt:lpstr>Simple Light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Fundacion Odon de Buen</cp:lastModifiedBy>
  <cp:revision>1</cp:revision>
  <dcterms:modified xsi:type="dcterms:W3CDTF">2024-07-12T11:04:54Z</dcterms:modified>
</cp:coreProperties>
</file>